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2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iagojz001/Data_Science_Capstone/blob/master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iagojz001/Data_Science_Capstone/blob/master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iagojz001/Data_Science_Capstone/blob/master/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iagojz001/Data_Science_Capstone/blob/master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iagojz001/Data_Science_Capstone/blob/master/Data%20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iagojz001/Data_Science_Capstone/blob/master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iagojz001/Data_Science_Capstone/blob/master/EDA%20Exploratory%20Data%20Analysi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Santiago Jimenez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07/03/2022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613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Using the libraries Pandas and Matplotlib.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the different plots, to see the relations and correlations in data, through Line plots, Scatterplots,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the completed EDA with data visualization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https://github.com/santiagojz001/Data_Science_Capstone/blob/master/EDA%20with%20Visualization.ipynb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15A731BD-8A54-42B5-B5F5-A45458E05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4044374"/>
            <a:ext cx="11225048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7665" y="1512797"/>
            <a:ext cx="10218556" cy="49144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We analyzed the data available as a .CSV (comma separated values) format, store and load the data into IBM DB2 Platform.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</a:rPr>
              <a:t>We applied EDA with SQL to get insight from the data. We wrote queries to find out as an example: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700" dirty="0">
                <a:latin typeface="Abadi"/>
              </a:rPr>
              <a:t>The names of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700" dirty="0"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700" dirty="0">
                <a:latin typeface="Abadi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700" dirty="0">
                <a:latin typeface="Abadi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Abadi" panose="020B0604020104020204" pitchFamily="34" charset="0"/>
              </a:rPr>
              <a:t>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</a:rPr>
              <a:t>The link to the notebook </a:t>
            </a:r>
            <a:r>
              <a:rPr lang="en-US" sz="2200" dirty="0">
                <a:latin typeface="Abadi"/>
                <a:hlinkClick r:id="rId3"/>
              </a:rPr>
              <a:t>https://github.com/santiagojz001/Data_Science_Capstone/blob/master/EDA%20with%20SQL.ipynb</a:t>
            </a:r>
            <a:endParaRPr lang="en-US" sz="2200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marked all launch sites, and added map objects such as markers, circles, lines to mark the success or failure of launches for each site on the folium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distances between a launch site to its proximities. We answered some question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Are launch sites near railways, highways and coastlines.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Do launch sites keep certain distance away from cities.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assigned the feature launch outcomes (failure or success) to class 0 and 1.i.e., 0 for failure, and 1 for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color-labeled marker clusters, we identified which launch sites have relatively high success rate.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2065283"/>
            <a:ext cx="9745589" cy="3976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an interactive dashboard with Plotly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pie charts showing the total launches by a certain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scatter graph showing the relationship with Outcome and Payload Mass (Kg) for the different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the completed Plotly Dash lab, as an external reference is: </a:t>
            </a: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  <a:hlinkClick r:id="rId3"/>
              </a:rPr>
              <a:t>https://github.com/santiagojz001/Data_Science_Capstone/blob/master/dash.py</a:t>
            </a:r>
            <a:endParaRPr lang="en-US" sz="24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2258" y="1781419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loaded the data using Numpy and Pandas, transformed the data, split our data into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different machine learning models and tune different hyperparameters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accuracy as the metric for our model, improved the model using feature engineering and algorithm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the best performing classification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predictive analysis lab, as an external reference is: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https://github.com/santiagojz001/Data_Science_Capstone/blob/master/Machine%20Learning%20Prediction.ipynb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27403" y="1598271"/>
            <a:ext cx="10403052" cy="8710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that the larger the flight amount at a launch site, the greater the success rate at a launch site.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99F10D-384E-4BA7-8F46-CC6BE1C1C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2" y="2376399"/>
            <a:ext cx="10737194" cy="38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7650" y="1391840"/>
            <a:ext cx="10687961" cy="8263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that for the VAFB-SLC launch site there are no rockets launched for heavypayload mass(greater than 10000).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2E1D3B-3A74-403C-B6BE-C84C6E092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" y="2585982"/>
            <a:ext cx="10909738" cy="30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2019" y="1581427"/>
            <a:ext cx="10687961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 shows that </a:t>
            </a:r>
            <a:r>
              <a:rPr lang="en-US" sz="2200" dirty="0">
                <a:latin typeface="Abadi" panose="020B0604020104020204" pitchFamily="34" charset="0"/>
              </a:rPr>
              <a:t>ES-L1, GEO, HEO, SSO, VLEO values had the most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DE10A49-DEE6-412E-A0D8-D5CAE332D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379" y="2320348"/>
            <a:ext cx="8481849" cy="39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80546"/>
            <a:ext cx="10515601" cy="68921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 shows that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appears related to the number of flights; on the other hand, 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80ADCA2-5D63-45AF-9E08-02AB3E517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39" y="2069756"/>
            <a:ext cx="8686800" cy="447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8306" y="1334932"/>
            <a:ext cx="9919010" cy="17235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 shows that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CA1D4E3-95DB-4C94-870C-EFB7CFD9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2" y="2885090"/>
            <a:ext cx="8308428" cy="379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9083" y="1668118"/>
            <a:ext cx="10687961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 shows that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since 2013 kept increasing till 2020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00FF1C8-2978-4105-9A40-B9062E8FD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2" b="2297"/>
          <a:stretch/>
        </p:blipFill>
        <p:spPr bwMode="auto">
          <a:xfrm>
            <a:off x="1387365" y="2384928"/>
            <a:ext cx="8939048" cy="393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723531"/>
            <a:ext cx="9745589" cy="83874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We used the key word (</a:t>
            </a:r>
            <a:r>
              <a:rPr lang="en-US" sz="2200" b="1" dirty="0">
                <a:latin typeface="Abadi" panose="020B0604020104020204" pitchFamily="34" charset="0"/>
              </a:rPr>
              <a:t>UNIQUE) of SQL </a:t>
            </a:r>
            <a:r>
              <a:rPr lang="en-US" sz="2200" dirty="0">
                <a:latin typeface="Abadi" panose="020B0604020104020204" pitchFamily="34" charset="0"/>
              </a:rPr>
              <a:t>to show only unique launch sites from the SpaceX Data.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1E393-E4D2-4427-BD61-8112B22F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53" y="2609508"/>
            <a:ext cx="8434550" cy="35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6493" y="1567458"/>
            <a:ext cx="9745589" cy="8229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query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(LIMIT &amp; LIKE)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display 5 records where launch sites begin with ‘CCA’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D3138-AD2A-40CD-A07D-60258A33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821" y="2390440"/>
            <a:ext cx="8902261" cy="40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3430" y="1656536"/>
            <a:ext cx="9745589" cy="73409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value carried by boosters from NASA was </a:t>
            </a: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45596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query using the key words </a:t>
            </a: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&amp; AS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3EBF9-085D-4930-B09F-2F6ADA47E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21" y="2390629"/>
            <a:ext cx="9745589" cy="363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9196" y="1851237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was </a:t>
            </a: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2928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8C78F-628A-4B8D-8CB7-1DFCE47B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09" y="2400286"/>
            <a:ext cx="10052802" cy="3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98989"/>
            <a:ext cx="9745589" cy="8229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We can see that the dates of the first successful landing outcome on ground pad was 22</a:t>
            </a:r>
            <a:r>
              <a:rPr lang="en-US" sz="2400" baseline="30000" dirty="0">
                <a:latin typeface="Abadi" panose="020B0604020104020204" pitchFamily="34" charset="0"/>
              </a:rPr>
              <a:t>nd</a:t>
            </a:r>
            <a:r>
              <a:rPr lang="en-US" sz="2400" dirty="0">
                <a:latin typeface="Abadi" panose="020B0604020104020204" pitchFamily="34" charset="0"/>
              </a:rPr>
              <a:t> December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8489C-FE62-40BD-8E37-7AE02BE1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21971"/>
            <a:ext cx="10321044" cy="37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549619"/>
            <a:ext cx="9745589" cy="88604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</a:rPr>
              <a:t>The names of boosters which have successfully landed on drone ship and had payload mass greater than 4000 but less than 6000 were query using the keywords </a:t>
            </a:r>
            <a:r>
              <a:rPr lang="en-US" sz="2200" b="1" dirty="0">
                <a:latin typeface="Abadi"/>
              </a:rPr>
              <a:t>WHERE</a:t>
            </a:r>
            <a:r>
              <a:rPr lang="en-US" sz="2200" dirty="0">
                <a:latin typeface="Abadi"/>
              </a:rPr>
              <a:t> and </a:t>
            </a:r>
            <a:r>
              <a:rPr lang="en-US" sz="2200" b="1" dirty="0">
                <a:latin typeface="Abadi"/>
              </a:rPr>
              <a:t>BETWEEN</a:t>
            </a:r>
            <a:r>
              <a:rPr lang="en-US" sz="2200" dirty="0">
                <a:latin typeface="Abadi"/>
              </a:rPr>
              <a:t>: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F933A-6774-47A0-A018-A849717F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2435663"/>
            <a:ext cx="10515600" cy="348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5931" y="1423987"/>
            <a:ext cx="10512041" cy="54904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 are </a:t>
            </a:r>
            <a:r>
              <a:rPr lang="en-US" sz="21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1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that order: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DAA84-8CEE-40D3-837C-A30AFDBE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48" y="2003389"/>
            <a:ext cx="9979573" cy="40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841772" y="1416398"/>
            <a:ext cx="6293235" cy="501081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Evaluation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5452" y="1423987"/>
            <a:ext cx="10720552" cy="77747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The names of the booster which have carried the maximum payload mass were calculated using a subquery in the </a:t>
            </a:r>
            <a:r>
              <a:rPr lang="en-US" sz="2200" b="1" dirty="0">
                <a:latin typeface="Abadi" panose="020B0604020104020204" pitchFamily="34" charset="0"/>
              </a:rPr>
              <a:t>WHERE</a:t>
            </a:r>
            <a:r>
              <a:rPr lang="en-US" sz="2200" dirty="0">
                <a:latin typeface="Abadi" panose="020B0604020104020204" pitchFamily="34" charset="0"/>
              </a:rPr>
              <a:t> clause and the </a:t>
            </a:r>
            <a:r>
              <a:rPr lang="en-US" sz="2200" b="1" dirty="0">
                <a:latin typeface="Abadi" panose="020B0604020104020204" pitchFamily="34" charset="0"/>
              </a:rPr>
              <a:t>MAX() </a:t>
            </a:r>
            <a:r>
              <a:rPr lang="en-US" sz="2200" dirty="0">
                <a:latin typeface="Abadi" panose="020B0604020104020204" pitchFamily="34" charset="0"/>
              </a:rPr>
              <a:t>function.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01EF2-E46F-4E03-8C6D-BB0C0B77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2309324"/>
            <a:ext cx="10551583" cy="40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3987"/>
            <a:ext cx="9745589" cy="74415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landing outcomes in drone ship, their booster versions, and launch site names for in year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2BF7C-4D3F-4486-B4EB-D85C1754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52497"/>
            <a:ext cx="10515600" cy="35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527" y="1423987"/>
            <a:ext cx="10515600" cy="77568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 are: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ABD8C-0759-48C4-BF5C-D56D57F1A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7" y="2292017"/>
            <a:ext cx="10657724" cy="413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3987"/>
            <a:ext cx="10687962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SpaceX launch sites are located in the coast areas of USA (Florida &amp; California)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SpaceX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F145F-8E34-4941-A0C1-779E23A5F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48" y="1875230"/>
            <a:ext cx="96869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3833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markers show successful Launches, Red markers show failures.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_tradnl" dirty="0">
                <a:solidFill>
                  <a:srgbClr val="0B49CB"/>
                </a:solidFill>
                <a:latin typeface="Abadi"/>
              </a:rPr>
              <a:t>M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arkers with color labels, showing Launch sites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A5CF8-4F31-4E4A-B961-DE65045A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18" y="2175641"/>
            <a:ext cx="5705909" cy="3548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498945-8125-47A5-BEA8-DD231663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214" y="2154852"/>
            <a:ext cx="5012828" cy="3269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9FD48-626C-4F29-B8CE-D46E1C0F23B5}"/>
              </a:ext>
            </a:extLst>
          </p:cNvPr>
          <p:cNvSpPr txBox="1"/>
          <p:nvPr/>
        </p:nvSpPr>
        <p:spPr>
          <a:xfrm>
            <a:off x="2617488" y="5688601"/>
            <a:ext cx="2326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/>
              </a:rPr>
              <a:t>California Launch Site</a:t>
            </a:r>
            <a:r>
              <a:rPr lang="en-US" sz="1800" b="1" dirty="0">
                <a:latin typeface="Abadi"/>
              </a:rPr>
              <a:t> 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16D1B-FF3E-4A0F-BB7F-A73AC8704383}"/>
              </a:ext>
            </a:extLst>
          </p:cNvPr>
          <p:cNvSpPr txBox="1"/>
          <p:nvPr/>
        </p:nvSpPr>
        <p:spPr>
          <a:xfrm>
            <a:off x="8189146" y="5424167"/>
            <a:ext cx="2326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/>
              </a:rPr>
              <a:t>Florida Launch Sites</a:t>
            </a:r>
            <a:r>
              <a:rPr lang="en-US" sz="1800" b="1" dirty="0">
                <a:latin typeface="Abadi"/>
              </a:rPr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_tradnl" dirty="0">
                <a:solidFill>
                  <a:srgbClr val="0B49CB"/>
                </a:solidFill>
                <a:latin typeface="Abadi"/>
              </a:rPr>
              <a:t>L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aunch sites distances to Landmarks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D8B61D-0E48-4C42-A3D5-168699AE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17" y="1274955"/>
            <a:ext cx="9867123" cy="4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of the success percentage reached by each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33CE8A-79A8-43D4-A5E5-6DDE6B622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5" y="1087699"/>
            <a:ext cx="10286518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of the Launch site with the highest launch success ratio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16ED30-AECC-42F8-8D24-763ECD6F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21" y="1351753"/>
            <a:ext cx="8015737" cy="46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58211"/>
            <a:ext cx="10806884" cy="45376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algn="just"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approach to predict if the first stage will land successfully.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70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rgbClr val="0B49CB"/>
                </a:solidFill>
                <a:latin typeface="Abadi" panose="020B0604020104020204" pitchFamily="34" charset="0"/>
                <a:ea typeface="+mj-ea"/>
                <a:cs typeface="+mj-cs"/>
              </a:rPr>
              <a:t>Scatter plot of Payload vs Launch Outcome for all sites, with different payload selected in the range slider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760881-5F31-4663-8C8E-5EB56AAFF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56744"/>
            <a:ext cx="10202789" cy="3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8121" y="1372666"/>
            <a:ext cx="10515600" cy="818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methods display a similar value of accuracy, but the Decision Tree Classifier with the value of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0.88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represents the most optimal model.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4E45F5AA-893E-4C89-81D7-3BA3E6552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87" y="2475187"/>
            <a:ext cx="6716110" cy="438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61279" y="2479653"/>
            <a:ext cx="4728768" cy="374673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the decision tree classifier shows that the classifier can distinguish between the different classes.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Conversely, the major problem is the false positives .i.e., unsuccessful landing marked as successful landing by the classifier.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E1C7F46-970D-4121-9ADC-83AB862DC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3" y="1856198"/>
            <a:ext cx="6202799" cy="437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43887" y="1700909"/>
            <a:ext cx="10515600" cy="36650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Analyzing the data so far, we can conclude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amount at a launch site, the greater the success rate at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latin typeface="Abadi" panose="020B0604020104020204" pitchFamily="34" charset="0"/>
              </a:rPr>
              <a:t>ES-L1, GEO, HEO, SSO, VLEO had the most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best machine learning algorithm for this task.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A928-CEB4-440B-B19D-B1B334224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287803"/>
            <a:ext cx="10250087" cy="4282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0B131-4969-4F91-9F9A-30C4DB4EFFD7}"/>
              </a:ext>
            </a:extLst>
          </p:cNvPr>
          <p:cNvSpPr txBox="1"/>
          <p:nvPr/>
        </p:nvSpPr>
        <p:spPr>
          <a:xfrm>
            <a:off x="770011" y="5656241"/>
            <a:ext cx="6093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 the best parameters for the model 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44325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from Wikipedia and other sources related.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encoding, dropping rows with (NaN), replace values, renown columns.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92288"/>
            <a:ext cx="4839083" cy="4252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was done using get request to the SpaceX API.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collected, decoded, cleaned and scrapping data from Wikipedia and other sources.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https://github.com/santiagojz001/Data_Science_Capstone/blob/master/Data%20Collection.ipynb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EC9D2-B3E9-4C99-AE2A-C6C43A81A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499088"/>
            <a:ext cx="5771986" cy="48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7"/>
            <a:ext cx="3932238" cy="463492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applied web scrapping to the Falcon 9 launch records with BeautifulSoup, parsed and transformed the data to a DataFrame.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the completed web scraping notebook,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https://github.com/santiagojz001/Data_Science_Capstone/blob/master/Data%20Collection%20with%20Web%20Scraping.ipynb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55B14-008C-430E-8F21-E3C733BF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388117"/>
            <a:ext cx="5461000" cy="50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39985" y="167423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latin typeface="Abadi" panose="020B0604020104020204" pitchFamily="34" charset="0"/>
              </a:rPr>
              <a:t>In this stage we perform some Exploratory Data Analysis (EDA) to find some patterns in the data and determine what would be the label for training supervised models.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 calculated the number of launches at each site, and the number and occurrence of each orbits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 created landing outcome label from outcome column and exported the results to csv.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The GitHub URL of the completed data wrangling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https://github.com/santiagojz001/Data_Science_Capstone/blob/master/EDA%20Exploratory%20Data%20Analysis.ipynb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</TotalTime>
  <Words>1859</Words>
  <Application>Microsoft Office PowerPoint</Application>
  <PresentationFormat>Widescreen</PresentationFormat>
  <Paragraphs>217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Usuario1</cp:lastModifiedBy>
  <cp:revision>234</cp:revision>
  <dcterms:created xsi:type="dcterms:W3CDTF">2021-04-29T18:58:34Z</dcterms:created>
  <dcterms:modified xsi:type="dcterms:W3CDTF">2022-03-08T05:59:51Z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